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  <p:sldMasterId id="2147483768" r:id="rId2"/>
  </p:sldMasterIdLst>
  <p:notesMasterIdLst>
    <p:notesMasterId r:id="rId62"/>
  </p:notesMasterIdLst>
  <p:sldIdLst>
    <p:sldId id="266" r:id="rId3"/>
    <p:sldId id="4326" r:id="rId4"/>
    <p:sldId id="4441" r:id="rId5"/>
    <p:sldId id="4327" r:id="rId6"/>
    <p:sldId id="4456" r:id="rId7"/>
    <p:sldId id="4328" r:id="rId8"/>
    <p:sldId id="4330" r:id="rId9"/>
    <p:sldId id="4465" r:id="rId10"/>
    <p:sldId id="4466" r:id="rId11"/>
    <p:sldId id="4467" r:id="rId12"/>
    <p:sldId id="4457" r:id="rId13"/>
    <p:sldId id="4462" r:id="rId14"/>
    <p:sldId id="4468" r:id="rId15"/>
    <p:sldId id="4458" r:id="rId16"/>
    <p:sldId id="4473" r:id="rId17"/>
    <p:sldId id="4534" r:id="rId18"/>
    <p:sldId id="4552" r:id="rId19"/>
    <p:sldId id="4553" r:id="rId20"/>
    <p:sldId id="4495" r:id="rId21"/>
    <p:sldId id="4476" r:id="rId22"/>
    <p:sldId id="4483" r:id="rId23"/>
    <p:sldId id="4459" r:id="rId24"/>
    <p:sldId id="4484" r:id="rId25"/>
    <p:sldId id="4554" r:id="rId26"/>
    <p:sldId id="4555" r:id="rId27"/>
    <p:sldId id="4556" r:id="rId28"/>
    <p:sldId id="4460" r:id="rId29"/>
    <p:sldId id="4516" r:id="rId30"/>
    <p:sldId id="4529" r:id="rId31"/>
    <p:sldId id="4543" r:id="rId32"/>
    <p:sldId id="4530" r:id="rId33"/>
    <p:sldId id="4532" r:id="rId34"/>
    <p:sldId id="4533" r:id="rId35"/>
    <p:sldId id="4544" r:id="rId36"/>
    <p:sldId id="4545" r:id="rId37"/>
    <p:sldId id="4546" r:id="rId38"/>
    <p:sldId id="4547" r:id="rId39"/>
    <p:sldId id="4548" r:id="rId40"/>
    <p:sldId id="4549" r:id="rId41"/>
    <p:sldId id="4550" r:id="rId42"/>
    <p:sldId id="4551" r:id="rId43"/>
    <p:sldId id="4523" r:id="rId44"/>
    <p:sldId id="4557" r:id="rId45"/>
    <p:sldId id="4558" r:id="rId46"/>
    <p:sldId id="4559" r:id="rId47"/>
    <p:sldId id="4560" r:id="rId48"/>
    <p:sldId id="4561" r:id="rId49"/>
    <p:sldId id="4562" r:id="rId50"/>
    <p:sldId id="4565" r:id="rId51"/>
    <p:sldId id="4566" r:id="rId52"/>
    <p:sldId id="4567" r:id="rId53"/>
    <p:sldId id="4568" r:id="rId54"/>
    <p:sldId id="4569" r:id="rId55"/>
    <p:sldId id="4570" r:id="rId56"/>
    <p:sldId id="4563" r:id="rId57"/>
    <p:sldId id="4461" r:id="rId58"/>
    <p:sldId id="4490" r:id="rId59"/>
    <p:sldId id="4491" r:id="rId60"/>
    <p:sldId id="261" r:id="rId61"/>
  </p:sldIdLst>
  <p:sldSz cx="12192000" cy="6858000"/>
  <p:notesSz cx="6858000" cy="9144000"/>
  <p:embeddedFontLst>
    <p:embeddedFont>
      <p:font typeface="Cambria Math" panose="02040503050406030204" pitchFamily="18" charset="0"/>
      <p:regular r:id="rId63"/>
    </p:embeddedFont>
    <p:embeddedFont>
      <p:font typeface="Minion" panose="020B0604020202020204" charset="0"/>
      <p:regular r:id="rId64"/>
      <p:bold r:id="rId65"/>
      <p:italic r:id="rId66"/>
      <p:boldItalic r:id="rId67"/>
    </p:embeddedFont>
    <p:embeddedFont>
      <p:font typeface="Myriad Pro" panose="020B0503030403020204" charset="0"/>
      <p:regular r:id="rId68"/>
      <p:bold r:id="rId69"/>
      <p:italic r:id="rId70"/>
      <p:boldItalic r:id="rId71"/>
    </p:embeddedFont>
    <p:embeddedFont>
      <p:font typeface="Myriad Pro Black" panose="020B0803030403020204" charset="0"/>
      <p:bold r:id="rId72"/>
      <p:boldItalic r:id="rId73"/>
    </p:embeddedFont>
    <p:embeddedFont>
      <p:font typeface="Myriad Pro Light" panose="020B0403030403020204" charset="0"/>
      <p:regular r:id="rId74"/>
      <p:bold r:id="rId75"/>
      <p:italic r:id="rId76"/>
      <p:boldItalic r:id="rId77"/>
    </p:embeddedFont>
    <p:embeddedFont>
      <p:font typeface="Tahoma" panose="020B0604030504040204" pitchFamily="34" charset="0"/>
      <p:regular r:id="rId78"/>
      <p:bold r:id="rId79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F91"/>
    <a:srgbClr val="5F9127"/>
    <a:srgbClr val="D2A000"/>
    <a:srgbClr val="F4B183"/>
    <a:srgbClr val="2F5066"/>
    <a:srgbClr val="A49375"/>
    <a:srgbClr val="132A47"/>
    <a:srgbClr val="042745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291" autoAdjust="0"/>
  </p:normalViewPr>
  <p:slideViewPr>
    <p:cSldViewPr>
      <p:cViewPr varScale="1">
        <p:scale>
          <a:sx n="86" d="100"/>
          <a:sy n="86" d="100"/>
        </p:scale>
        <p:origin x="192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10</a:t>
            </a:fld>
            <a:endParaRPr lang="pt-BR" noProof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52E998-CFD6-40AC-B20C-0B796520E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729360" y="143393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A1B6076-FF5D-4736-8450-38CD7B75B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820"/>
          <a:stretch/>
        </p:blipFill>
        <p:spPr>
          <a:xfrm>
            <a:off x="517612" y="1066800"/>
            <a:ext cx="11156776" cy="6714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6F2C84B-DE0D-49DB-9DF5-92BB06280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139" b="-64"/>
          <a:stretch/>
        </p:blipFill>
        <p:spPr>
          <a:xfrm>
            <a:off x="522928" y="1718930"/>
            <a:ext cx="11156776" cy="320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8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21366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2.1 a 2.4. Itens de pesquisa concluídos</a:t>
            </a:r>
          </a:p>
          <a:p>
            <a:pPr lvl="1"/>
            <a:r>
              <a:rPr lang="pt-BR" sz="1800" b="1" dirty="0"/>
              <a:t>2.5. Estado da arte das </a:t>
            </a:r>
            <a:r>
              <a:rPr lang="pt-BR" sz="1800" b="1" dirty="0" err="1"/>
              <a:t>UHRs</a:t>
            </a:r>
            <a:endParaRPr lang="pt-BR" sz="1800" b="1" dirty="0"/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2.6. Aspectos socioambientais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2.7. Gerenciamento da base de dados da pesquisa</a:t>
            </a:r>
          </a:p>
        </p:txBody>
      </p:sp>
    </p:spTree>
    <p:extLst>
      <p:ext uri="{BB962C8B-B14F-4D97-AF65-F5344CB8AC3E}">
        <p14:creationId xmlns:p14="http://schemas.microsoft.com/office/powerpoint/2010/main" val="86962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486400"/>
          </a:xfrm>
        </p:spPr>
        <p:txBody>
          <a:bodyPr/>
          <a:lstStyle/>
          <a:p>
            <a:r>
              <a:rPr lang="pt-BR" dirty="0"/>
              <a:t>Obras civis</a:t>
            </a:r>
          </a:p>
          <a:p>
            <a:pPr lvl="1"/>
            <a:r>
              <a:rPr lang="pt-BR" dirty="0"/>
              <a:t>Para compensar a relativa escassez de referências na literatura, deu-se início aos trabalhos com um grupo de especialistas para definição de critérios de projeto para o arranjo piloto.</a:t>
            </a:r>
          </a:p>
          <a:p>
            <a:pPr lvl="1"/>
            <a:r>
              <a:rPr lang="pt-BR" dirty="0"/>
              <a:t>Tomadas d´água: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r>
              <a:rPr lang="pt-BR" dirty="0"/>
              <a:t>Equipamentos</a:t>
            </a:r>
          </a:p>
          <a:p>
            <a:pPr lvl="1"/>
            <a:r>
              <a:rPr lang="pt-BR" dirty="0"/>
              <a:t>Novos contatos com a GE serão feitos com o avanço dos trabalhos do grupo.</a:t>
            </a:r>
          </a:p>
          <a:p>
            <a:pPr lvl="1"/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13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Estado da arte das </a:t>
            </a:r>
            <a:r>
              <a:rPr lang="pt-BR" sz="2600" b="1" dirty="0" err="1">
                <a:solidFill>
                  <a:srgbClr val="2F5066"/>
                </a:solidFill>
                <a:latin typeface="+mj-lt"/>
                <a:ea typeface="+mj-ea"/>
                <a:cs typeface="+mj-cs"/>
              </a:rPr>
              <a:t>UHRs</a:t>
            </a:r>
            <a:endParaRPr lang="pt-BR" dirty="0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4AE2AFE-1B2C-4469-AA65-F5585DDA8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438399"/>
            <a:ext cx="3276600" cy="290382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m 5" descr="Diagrama, Desenho técnico&#10;&#10;Descrição gerada automaticamente">
            <a:extLst>
              <a:ext uri="{FF2B5EF4-FFF2-40B4-BE49-F238E27FC236}">
                <a16:creationId xmlns:a16="http://schemas.microsoft.com/office/drawing/2014/main" id="{F0DBADD8-16E8-40FA-8785-79E043CE0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794" y="2438400"/>
            <a:ext cx="4017148" cy="290382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62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115757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lvl="1"/>
            <a:r>
              <a:rPr lang="pt-BR" sz="1800" b="1" dirty="0"/>
              <a:t>3.1. Desenvolvimento de algoritmos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 Critérios gerais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3.3. 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3.4. Arranjos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307560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Filtros para screening</a:t>
            </a:r>
          </a:p>
          <a:p>
            <a:pPr lvl="1"/>
            <a:r>
              <a:rPr lang="pt-BR" dirty="0"/>
              <a:t>Filtros com lógica bem simples para redução das áreas de estudos</a:t>
            </a:r>
          </a:p>
          <a:p>
            <a:r>
              <a:rPr lang="pt-BR" dirty="0"/>
              <a:t>Reservatórios com diques</a:t>
            </a:r>
          </a:p>
          <a:p>
            <a:pPr lvl="1"/>
            <a:r>
              <a:rPr lang="pt-BR" dirty="0"/>
              <a:t>Eixos de diques para fechar contornos de reservatórios em cursos de rios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Desenvolvimento de algoritmos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890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7614-1014-48AB-9F1B-B14CCE20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simples para redução da área de busca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BEA9-45F9-4300-B8D3-6D389A3704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Tipos de filtros:</a:t>
            </a:r>
          </a:p>
          <a:p>
            <a:pPr lvl="1"/>
            <a:r>
              <a:rPr lang="pt-BR" dirty="0"/>
              <a:t>Altura de queda</a:t>
            </a:r>
          </a:p>
          <a:p>
            <a:pPr lvl="1"/>
            <a:r>
              <a:rPr lang="pt-BR" dirty="0"/>
              <a:t>Tamanho do circuito hidraulico</a:t>
            </a:r>
          </a:p>
          <a:p>
            <a:pPr lvl="1"/>
            <a:r>
              <a:rPr lang="pt-BR" dirty="0"/>
              <a:t>Área de drenagem</a:t>
            </a:r>
          </a:p>
          <a:p>
            <a:pPr lvl="1"/>
            <a:r>
              <a:rPr lang="pt-BR" dirty="0"/>
              <a:t>Distância à rede existente</a:t>
            </a:r>
          </a:p>
          <a:p>
            <a:pPr lvl="1"/>
            <a:r>
              <a:rPr lang="pt-BR" dirty="0"/>
              <a:t>Distância de acesso</a:t>
            </a:r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E0FEB-EED0-4D2E-93EB-3042CE4CC3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17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9B1B1-2C0F-4CE5-B258-DEB29E9D7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5000"/>
            <a:ext cx="5785681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925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C264F-3368-48C0-B615-BED15800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Reservatórios em cursos de rios com diques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902D0-44B7-4F81-9876-50D681AE23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Utilidade para estudos de grandes reservatórios sazonais</a:t>
            </a:r>
          </a:p>
          <a:p>
            <a:r>
              <a:rPr lang="pt-BR" dirty="0"/>
              <a:t>Modo de funcionamento:</a:t>
            </a:r>
          </a:p>
          <a:p>
            <a:pPr lvl="1"/>
            <a:r>
              <a:rPr lang="pt-BR" dirty="0"/>
              <a:t>Usuário define eixos de diques</a:t>
            </a:r>
          </a:p>
          <a:p>
            <a:pPr lvl="1"/>
            <a:r>
              <a:rPr lang="pt-BR" dirty="0"/>
              <a:t>Algoritmo conecta curvas de nível</a:t>
            </a:r>
          </a:p>
          <a:p>
            <a:pPr lvl="1"/>
            <a:r>
              <a:rPr lang="pt-BR" dirty="0"/>
              <a:t>Algoritmo escolhe uma combinação de diques e curvas de nível para fechar o contorno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31ABD-75C0-4EF3-9041-A575889D8A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18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BB934-CB4E-493C-8F9D-B666841856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313" y="1049389"/>
            <a:ext cx="4800600" cy="552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250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2FD6811-AC99-4CAA-A85C-0E68CA552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11353800" cy="5332412"/>
              </a:xfrm>
            </p:spPr>
            <p:txBody>
              <a:bodyPr/>
              <a:lstStyle/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Comportamento de coeficientes dos componentes da função de custos em relação à queda disponível:</a:t>
                </a:r>
              </a:p>
              <a:p>
                <a:pPr lvl="1"/>
                <a:r>
                  <a:rPr lang="pt-BR" dirty="0"/>
                  <a:t>Equipamentos:</a:t>
                </a:r>
              </a:p>
              <a:p>
                <a:pPr lvl="2"/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</a:p>
              <a:p>
                <a:pPr lvl="1"/>
                <a:r>
                  <a:rPr lang="pt-BR" dirty="0"/>
                  <a:t>Casa de Força:</a:t>
                </a:r>
              </a:p>
              <a:p>
                <a:pPr lvl="2"/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(escavação)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</m:oMath>
                </a14:m>
                <a:r>
                  <a:rPr lang="pt-BR" i="1" dirty="0"/>
                  <a:t> </a:t>
                </a:r>
                <a:r>
                  <a:rPr lang="pt-BR" dirty="0"/>
                  <a:t>(concreto) </a:t>
                </a:r>
                <a:endParaRPr lang="pt-BR" i="1" dirty="0"/>
              </a:p>
              <a:p>
                <a:pPr lvl="1"/>
                <a:endParaRPr lang="en-US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pt-B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2FD6811-AC99-4CAA-A85C-0E68CA552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11353800" cy="5332412"/>
              </a:xfrm>
              <a:blipFill>
                <a:blip r:embed="rId2"/>
                <a:stretch>
                  <a:fillRect t="-571" r="-8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19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Volumes e custos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7160545-0370-443A-8A21-16FCBDCD5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t="32161" r="40395" b="18844"/>
          <a:stretch/>
        </p:blipFill>
        <p:spPr bwMode="auto">
          <a:xfrm>
            <a:off x="3581399" y="1676400"/>
            <a:ext cx="7523817" cy="45704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10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P&amp;D - Usinas Hidrelétricas Reversíveis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FE6A-CF29-49A6-909A-C248EBC96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6ª Reunião Trimestral</a:t>
            </a:r>
          </a:p>
          <a:p>
            <a:r>
              <a:rPr lang="en-US" sz="2200" dirty="0"/>
              <a:t>21 de </a:t>
            </a:r>
            <a:r>
              <a:rPr lang="en-US" sz="2200" dirty="0" err="1"/>
              <a:t>dezembro</a:t>
            </a:r>
            <a:r>
              <a:rPr lang="en-US" sz="2200" dirty="0"/>
              <a:t> de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3.1. Desenvolvimento de algoritmos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 Critérios gerais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3.3. Meio ambiente</a:t>
            </a:r>
          </a:p>
          <a:p>
            <a:pPr lvl="1"/>
            <a:r>
              <a:rPr lang="pt-BR" sz="1800" b="1" dirty="0"/>
              <a:t>3.4. Arranjos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84853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506200" cy="5332412"/>
          </a:xfrm>
        </p:spPr>
        <p:txBody>
          <a:bodyPr/>
          <a:lstStyle/>
          <a:p>
            <a:r>
              <a:rPr lang="pt-BR" dirty="0"/>
              <a:t>Avanços:</a:t>
            </a:r>
          </a:p>
          <a:p>
            <a:pPr lvl="1"/>
            <a:r>
              <a:rPr lang="pt-BR" dirty="0"/>
              <a:t>Implantação da planilha hera_dams, contendo a aba do dimensionamento dos diques de terra.</a:t>
            </a:r>
          </a:p>
          <a:p>
            <a:pPr lvl="1"/>
            <a:r>
              <a:rPr lang="pt-BR" dirty="0"/>
              <a:t>Implantação das planilhas de volumes em separado (hera_quant_dam.xls e hera_quant_hsy.xls), incluindo os volumes dos diques de terra e compatibilização nos cálculos de barragem de terra. </a:t>
            </a:r>
          </a:p>
          <a:p>
            <a:pPr lvl="1"/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21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Arranjos de engenharia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FD977B0-C331-44E2-9F7B-91BA76F24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1" t="55556" r="26874" b="11110"/>
          <a:stretch/>
        </p:blipFill>
        <p:spPr>
          <a:xfrm>
            <a:off x="5044962" y="3414944"/>
            <a:ext cx="6621780" cy="25146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34186DB-90A7-4CC9-9D75-105D2C4E4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6" t="33333" r="45624" b="46030"/>
          <a:stretch/>
        </p:blipFill>
        <p:spPr>
          <a:xfrm>
            <a:off x="381000" y="3048000"/>
            <a:ext cx="451304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9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03251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078634" cy="1978818"/>
          </a:xfrm>
        </p:spPr>
        <p:txBody>
          <a:bodyPr/>
          <a:lstStyle/>
          <a:p>
            <a:r>
              <a:rPr lang="pt-BR" dirty="0"/>
              <a:t>Estabilização e melhorias de interface</a:t>
            </a:r>
          </a:p>
          <a:p>
            <a:r>
              <a:rPr lang="pt-BR" dirty="0"/>
              <a:t>Ferramentas para definição de filtros</a:t>
            </a:r>
          </a:p>
          <a:p>
            <a:r>
              <a:rPr lang="pt-BR" dirty="0"/>
              <a:t>Ferramentas para a definição de diques</a:t>
            </a:r>
          </a:p>
          <a:p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23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Modelo computacional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185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F9A2C-EAEC-4D77-A471-30DFE4CE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Estabilização e melhoria da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AC4E-8DCA-48C8-A23B-50C5AAE62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Início do conjunto de casos para testar as funcionalidades do software</a:t>
            </a:r>
          </a:p>
          <a:p>
            <a:r>
              <a:rPr lang="pt-BR" dirty="0"/>
              <a:t>Exemplos de funcionalidades:</a:t>
            </a:r>
          </a:p>
          <a:p>
            <a:pPr lvl="1"/>
            <a:r>
              <a:rPr lang="pt-BR" dirty="0"/>
              <a:t>Visão integrada de perfil do rio com reservatórios de usinas convencionais e reversíveis</a:t>
            </a:r>
          </a:p>
          <a:p>
            <a:pPr lvl="1"/>
            <a:r>
              <a:rPr lang="pt-BR" dirty="0"/>
              <a:t>Cálculo e exibição de custos total, por potência e por capacidade de armazenamento</a:t>
            </a:r>
          </a:p>
          <a:p>
            <a:pPr lvl="1"/>
            <a:r>
              <a:rPr lang="pt-BR" dirty="0"/>
              <a:t>Ferramenta de localização de usinas reversíveis</a:t>
            </a:r>
          </a:p>
          <a:p>
            <a:pPr lvl="1"/>
            <a:r>
              <a:rPr lang="pt-BR" dirty="0"/>
              <a:t>Planilhas e cálculo de volumes das barragens com desenho no mapa</a:t>
            </a:r>
          </a:p>
          <a:p>
            <a:pPr lvl="1"/>
            <a:r>
              <a:rPr lang="pt-BR" dirty="0"/>
              <a:t>Revisão e inclusão de pesos variáveis no orçamento das reversíveis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284C3-6502-47B0-962D-D5F2C96DCE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215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CAFE-A86D-4F7F-9CEF-5662F8483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para definição de filtros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323A5-9F1A-4765-9606-65862873D0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Ferramenta para seleção de extensão e parâmetros de filtros</a:t>
            </a:r>
          </a:p>
          <a:p>
            <a:r>
              <a:rPr lang="pt-BR" dirty="0"/>
              <a:t>Opção de selecionar uma camada de filtro nas ferramentas de </a:t>
            </a:r>
            <a:r>
              <a:rPr lang="pt-BR" i="1" dirty="0"/>
              <a:t>screening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475AE-C140-441A-8EA8-823C33354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25</a:t>
            </a:fld>
            <a:endParaRPr lang="pt-BR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F4300F-BBAE-4453-99A6-AEC673D36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032" y="1333500"/>
            <a:ext cx="5649968" cy="49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13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0ACDB-A8CA-4643-820B-5CDADE43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para a definição de diques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54F1C-DBD7-4E69-8408-CB9218C3B7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Ferramenta para definição gráfica dos eixos de diques</a:t>
            </a:r>
          </a:p>
          <a:p>
            <a:r>
              <a:rPr lang="pt-BR" dirty="0"/>
              <a:t>Ferramenta auxiliar de visualização de curvas de nível</a:t>
            </a:r>
          </a:p>
          <a:p>
            <a:r>
              <a:rPr lang="pt-BR" dirty="0"/>
              <a:t>Seleção da combinação de diques que minimiza a área total alagada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B635B-DE6A-4E94-9BD9-96D54AF094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26</a:t>
            </a:fld>
            <a:endParaRPr lang="pt-BR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4AA49-4846-484D-889B-68E82CF0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068387"/>
            <a:ext cx="5257800" cy="537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7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/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37821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87A90D6-7666-4A17-8368-29ABEDD0E53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1000" y="914400"/>
                <a:ext cx="11353800" cy="51496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285750" indent="-285750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50000"/>
                  <a:buFont typeface="Arial" pitchFamily="34" charset="0"/>
                  <a:buChar char="►"/>
                  <a:defRPr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1pPr>
                <a:lvl2pPr marL="628650" indent="-217488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20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2pPr>
                <a:lvl3pPr marL="971550" indent="-193675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18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3pPr>
                <a:lvl4pPr marL="1314450" indent="-171450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18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4pPr>
                <a:lvl5pPr marL="1714500" indent="-206375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18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9pPr>
              </a:lstStyle>
              <a:p>
                <a:r>
                  <a:rPr lang="pt-BR" b="0" kern="0" dirty="0"/>
                  <a:t>Dados básicos e critérios de classificação mantidos</a:t>
                </a:r>
              </a:p>
              <a:p>
                <a:r>
                  <a:rPr lang="pt-BR" b="0" kern="0" dirty="0"/>
                  <a:t>Detalhamento do componente de obras civis com item para casa de força</a:t>
                </a: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600" b="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sz="16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6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sz="1600" b="0" i="1">
                              <a:latin typeface="Cambria Math" panose="02040503050406030204" pitchFamily="18" charset="0"/>
                            </a:rPr>
                            <m:t>𝑜𝑐</m:t>
                          </m:r>
                        </m:sub>
                      </m:sSub>
                      <m:r>
                        <a:rPr lang="pt-BR" sz="1600" b="0" i="1">
                          <a:latin typeface="Cambria Math" panose="02040503050406030204" pitchFamily="18" charset="0"/>
                        </a:rPr>
                        <m:t>×10×</m:t>
                      </m:r>
                      <m:d>
                        <m:dPr>
                          <m:ctrlPr>
                            <a:rPr lang="pt-BR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pt-BR" sz="16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6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600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t-B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0" i="1">
                                      <a:latin typeface="Cambria Math" panose="02040503050406030204" pitchFamily="18" charset="0"/>
                                    </a:rPr>
                                    <m:t>4+2.5</m:t>
                                  </m:r>
                                  <m:sSub>
                                    <m:sSubPr>
                                      <m:ctrlPr>
                                        <a:rPr lang="pt-BR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600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1600" b="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pt-BR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6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1600" b="0" i="1">
                                  <a:latin typeface="Cambria Math" panose="02040503050406030204" pitchFamily="18" charset="0"/>
                                </a:rPr>
                                <m:t>𝑑𝑙</m:t>
                              </m:r>
                            </m:e>
                          </m:nary>
                          <m:r>
                            <a:rPr lang="pt-BR" sz="1600" b="0" i="1">
                              <a:latin typeface="Cambria Math" panose="02040503050406030204" pitchFamily="18" charset="0"/>
                            </a:rPr>
                            <m:t>+(30+0.21</m:t>
                          </m:r>
                          <m:r>
                            <a:rPr lang="pt-BR" sz="1600" b="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pt-BR" sz="1600" b="0" i="1">
                              <a:latin typeface="Cambria Math" panose="02040503050406030204" pitchFamily="18" charset="0"/>
                            </a:rPr>
                            <m:t>)×</m:t>
                          </m:r>
                          <m:sSub>
                            <m:sSubPr>
                              <m:ctrlPr>
                                <a:rPr lang="pt-BR" sz="16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sz="1600" b="0" i="1">
                                  <a:latin typeface="Cambria Math" panose="02040503050406030204" pitchFamily="18" charset="0"/>
                                </a:rPr>
                                <m:t>h𝑖𝑑</m:t>
                              </m:r>
                            </m:sub>
                          </m:sSub>
                          <m:r>
                            <a:rPr lang="pt-BR" sz="1600" b="0" i="1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pt-BR" sz="1600" b="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pt-BR" sz="16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𝟑𝟎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𝒙𝒄</m:t>
                              </m:r>
                            </m:sub>
                          </m:sSub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)×(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𝒄𝒇</m:t>
                              </m:r>
                            </m:sub>
                          </m:sSub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𝟒𝟖𝟓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𝟏𝟐𝟑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</m:sup>
                          </m:sSup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pt-BR" sz="1600" b="0" dirty="0">
                  <a:latin typeface="+mn-lt"/>
                </a:endParaRPr>
              </a:p>
              <a:p>
                <a:r>
                  <a:rPr lang="pt-BR" b="0" kern="0" dirty="0"/>
                  <a:t>Valoração tentativa dos coeficientes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r>
                  <a:rPr lang="pt-BR" b="0" kern="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𝑥𝑐</m:t>
                        </m:r>
                      </m:sub>
                    </m:sSub>
                  </m:oMath>
                </a14:m>
                <a:r>
                  <a:rPr lang="pt-BR" b="0" kern="0" dirty="0"/>
                  <a:t> e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</m:oMath>
                </a14:m>
                <a:endParaRPr lang="pt-BR" b="0" kern="0" dirty="0"/>
              </a:p>
              <a:p>
                <a:pPr lvl="1"/>
                <a:endParaRPr lang="pt-BR" b="0" kern="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87A90D6-7666-4A17-8368-29ABEDD0E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914400"/>
                <a:ext cx="11353800" cy="5149623"/>
              </a:xfrm>
              <a:prstGeom prst="rect">
                <a:avLst/>
              </a:prstGeom>
              <a:blipFill>
                <a:blip r:embed="rId2"/>
                <a:stretch>
                  <a:fillRect t="-5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28</a:t>
            </a:fld>
            <a:endParaRPr lang="pt-BR" noProof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E8B48CD-9662-4684-8BA0-F20A70D15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35" y="4267200"/>
            <a:ext cx="5223235" cy="126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837ABBB-25C9-4EEB-AC95-1FD9A7BC7E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6" t="32161" r="40395" b="18844"/>
          <a:stretch/>
        </p:blipFill>
        <p:spPr bwMode="auto">
          <a:xfrm>
            <a:off x="6737005" y="3429000"/>
            <a:ext cx="4724401" cy="28698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E13991A-D085-490C-A8C9-1EF87F7F1F09}"/>
              </a:ext>
            </a:extLst>
          </p:cNvPr>
          <p:cNvSpPr/>
          <p:nvPr/>
        </p:nvSpPr>
        <p:spPr bwMode="auto">
          <a:xfrm>
            <a:off x="6934200" y="2057400"/>
            <a:ext cx="4038600" cy="88242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761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29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0: </a:t>
            </a:r>
            <a:r>
              <a:rPr lang="pt-BR" b="0" kern="0" dirty="0"/>
              <a:t>Aplicação de filtros para queda mínima de 150m e distância máxima entre reservatórios de 3000m</a:t>
            </a:r>
          </a:p>
          <a:p>
            <a:pPr lvl="1"/>
            <a:r>
              <a:rPr lang="pt-BR" kern="0" dirty="0"/>
              <a:t>Fase 1:</a:t>
            </a:r>
            <a:r>
              <a:rPr lang="pt-BR" b="0" kern="0" dirty="0"/>
              <a:t> Busca por alternativas locacionais em torno de todo o reservatório de Sobradinho para:</a:t>
            </a:r>
          </a:p>
          <a:p>
            <a:pPr lvl="2"/>
            <a:r>
              <a:rPr lang="pt-BR" b="0" kern="0" dirty="0"/>
              <a:t>Filtros de custo máximo em relação à melhor alternativa (dobro) e número de candidatos (200)</a:t>
            </a:r>
          </a:p>
          <a:p>
            <a:pPr lvl="2"/>
            <a:r>
              <a:rPr lang="pt-BR" b="0" kern="0" dirty="0"/>
              <a:t>1.000 MW de potência instalada (equivalente a da usina existente).</a:t>
            </a:r>
          </a:p>
          <a:p>
            <a:pPr lvl="2"/>
            <a:r>
              <a:rPr lang="pt-BR" b="0" kern="0" dirty="0"/>
              <a:t>tempos de geração de 8h, 1 dia, 1 semana e 1 mês.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pt-BR" b="0" kern="0" dirty="0"/>
              <a:t>Não foram obtidos resultados a partir de 1 semana, confirmando limite imposto pela geomorfologia.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Busca por melhores projetos em área selecionada na fase 1 para:</a:t>
            </a:r>
          </a:p>
          <a:p>
            <a:pPr lvl="2"/>
            <a:r>
              <a:rPr lang="pt-BR" b="0" kern="0" dirty="0"/>
              <a:t>100 MW, 500 MW e 1.000 MW de potência instalada.</a:t>
            </a:r>
          </a:p>
          <a:p>
            <a:pPr lvl="2"/>
            <a:r>
              <a:rPr lang="pt-BR" b="0" kern="0" dirty="0"/>
              <a:t>tempos de geração de 4h, 8h, 16h, 24h e 48h.</a:t>
            </a:r>
          </a:p>
          <a:p>
            <a:pPr lvl="1"/>
            <a:endParaRPr lang="pt-BR" b="0" kern="0" dirty="0"/>
          </a:p>
        </p:txBody>
      </p:sp>
    </p:spTree>
    <p:extLst>
      <p:ext uri="{BB962C8B-B14F-4D97-AF65-F5344CB8AC3E}">
        <p14:creationId xmlns:p14="http://schemas.microsoft.com/office/powerpoint/2010/main" val="744914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85563" y="6553200"/>
            <a:ext cx="706437" cy="284163"/>
          </a:xfrm>
        </p:spPr>
        <p:txBody>
          <a:bodyPr/>
          <a:lstStyle/>
          <a:p>
            <a:fld id="{66444DCD-DD8C-49E0-BC11-9AAD323B4E7F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091580-C43A-46F3-A317-5CB21881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16976"/>
            <a:ext cx="7239000" cy="5190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33E20-2EBB-4632-BB1C-13A269B08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69" y="381000"/>
            <a:ext cx="1638300" cy="79404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33756A8-B542-4165-BEE9-44A91619A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59154"/>
            <a:ext cx="4191000" cy="493969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PSR integra estudos de consultoria, desenvolvimento de ferramentas avançadas e pesquisa de novas metodologias para sistemas de energia</a:t>
            </a:r>
          </a:p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Temos uma equipe de quase 100 pessoas formadas em otimização, sistemas de energia, estatística e ciência da computação</a:t>
            </a:r>
          </a:p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Trabalhamos em mais de 70 países em todos os continentes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30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0:</a:t>
            </a:r>
            <a:r>
              <a:rPr lang="pt-BR" b="0" kern="0" dirty="0"/>
              <a:t> queda mínima de 150m e distância máxima entre reservatórios de 3000m.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6" name="Imagem 5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E1668DA7-8E51-49A2-8FBB-085CDC126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0" t="21664" r="19949" b="14114"/>
          <a:stretch/>
        </p:blipFill>
        <p:spPr bwMode="auto">
          <a:xfrm>
            <a:off x="1219200" y="1904999"/>
            <a:ext cx="6400800" cy="4478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63710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31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1:</a:t>
            </a:r>
            <a:r>
              <a:rPr lang="pt-BR" b="0" kern="0" dirty="0"/>
              <a:t> 1.000 MW de potência instalada e 8h de geração.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6" name="Imagem 5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B944F0F2-EC91-4674-972B-A0C25D61D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4" t="30997" r="39872" b="21367"/>
          <a:stretch/>
        </p:blipFill>
        <p:spPr bwMode="auto">
          <a:xfrm>
            <a:off x="1143000" y="1905000"/>
            <a:ext cx="8216531" cy="4495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045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32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na área 1 -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7" name="Imagem 6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0B874718-CF5E-46C8-A224-5EE20AC9F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92" t="36457" r="15152" b="22208"/>
          <a:stretch/>
        </p:blipFill>
        <p:spPr bwMode="auto">
          <a:xfrm>
            <a:off x="1143000" y="1981517"/>
            <a:ext cx="7746105" cy="44192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01445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33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no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5BC3A4-5C2F-49C7-A4B6-C118FF1B0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0" t="42222" r="31250" b="18889"/>
          <a:stretch/>
        </p:blipFill>
        <p:spPr>
          <a:xfrm>
            <a:off x="914400" y="1828801"/>
            <a:ext cx="7707086" cy="44958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D09284A-D1BD-46BE-B63C-463E9EE54C01}"/>
              </a:ext>
            </a:extLst>
          </p:cNvPr>
          <p:cNvSpPr txBox="1"/>
          <p:nvPr/>
        </p:nvSpPr>
        <p:spPr>
          <a:xfrm>
            <a:off x="9266766" y="4881771"/>
            <a:ext cx="246803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Área A ~ H = 180 m</a:t>
            </a:r>
          </a:p>
          <a:p>
            <a:pPr algn="l"/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Área B ~  H = 300 m</a:t>
            </a:r>
          </a:p>
        </p:txBody>
      </p:sp>
      <p:pic>
        <p:nvPicPr>
          <p:cNvPr id="11" name="Imagem 10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B627DD23-7805-4242-8E11-93CAE5943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25" t="40731" r="25438" b="26484"/>
          <a:stretch/>
        </p:blipFill>
        <p:spPr bwMode="auto">
          <a:xfrm>
            <a:off x="8805835" y="1120914"/>
            <a:ext cx="3048001" cy="350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1931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34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no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D993E0-380C-4D07-ABC5-8C23109B1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43333" r="31250" b="18889"/>
          <a:stretch/>
        </p:blipFill>
        <p:spPr>
          <a:xfrm>
            <a:off x="1066800" y="1905000"/>
            <a:ext cx="7940440" cy="457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39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35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no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9041968-0FA4-46F6-8941-A14525D12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42222" r="31875" b="17778"/>
          <a:stretch/>
        </p:blipFill>
        <p:spPr>
          <a:xfrm>
            <a:off x="1032292" y="1905000"/>
            <a:ext cx="7231816" cy="448871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A5539F9-9A36-422A-80DB-56547E6964FF}"/>
              </a:ext>
            </a:extLst>
          </p:cNvPr>
          <p:cNvSpPr txBox="1"/>
          <p:nvPr/>
        </p:nvSpPr>
        <p:spPr>
          <a:xfrm>
            <a:off x="8382000" y="2413337"/>
            <a:ext cx="3581400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Baterias de íon-lítio, IHA (2021):</a:t>
            </a:r>
          </a:p>
          <a:p>
            <a:pPr algn="l"/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100MW, 4h: US$ 1.541/kW</a:t>
            </a:r>
          </a:p>
          <a:p>
            <a:pPr algn="l"/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100MW, 8h: US$ 3.565/kW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E341662-A546-4F9C-B7E9-3BE6561EA73F}"/>
              </a:ext>
            </a:extLst>
          </p:cNvPr>
          <p:cNvSpPr/>
          <p:nvPr/>
        </p:nvSpPr>
        <p:spPr bwMode="auto">
          <a:xfrm>
            <a:off x="5715000" y="2743200"/>
            <a:ext cx="1295400" cy="47939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592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Barra Grande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36</a:t>
            </a:fld>
            <a:endParaRPr lang="pt-BR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Dados básicos e critérios de classificação</a:t>
            </a:r>
          </a:p>
          <a:p>
            <a:pPr lvl="1"/>
            <a:r>
              <a:rPr lang="pt-BR" b="0" kern="0" dirty="0"/>
              <a:t>Modelo digital de elevação: MERIT </a:t>
            </a:r>
            <a:r>
              <a:rPr lang="pt-BR" b="0" kern="0" dirty="0" err="1"/>
              <a:t>Hydro</a:t>
            </a:r>
            <a:r>
              <a:rPr lang="pt-BR" b="0" kern="0" dirty="0"/>
              <a:t>, versão </a:t>
            </a:r>
            <a:r>
              <a:rPr lang="pt-BR" b="0" kern="0" dirty="0" err="1"/>
              <a:t>hidrologicamente</a:t>
            </a:r>
            <a:r>
              <a:rPr lang="pt-BR" b="0" kern="0" dirty="0"/>
              <a:t> consistida do MERIT DEM, incluindo a representação do reservatório de Sobradinho em diversas elevações. </a:t>
            </a:r>
          </a:p>
          <a:p>
            <a:pPr lvl="1"/>
            <a:r>
              <a:rPr lang="pt-BR" b="0" kern="0" dirty="0"/>
              <a:t>Mapas temáticos: </a:t>
            </a:r>
          </a:p>
          <a:p>
            <a:pPr lvl="2"/>
            <a:r>
              <a:rPr lang="pt-BR" b="0" kern="0" dirty="0"/>
              <a:t>uso do solo (ESRI) </a:t>
            </a:r>
          </a:p>
          <a:p>
            <a:pPr lvl="2"/>
            <a:r>
              <a:rPr lang="pt-BR" b="0" kern="0" dirty="0"/>
              <a:t>mapa geológico, SC e RS (CPRM)</a:t>
            </a:r>
          </a:p>
          <a:p>
            <a:pPr lvl="2"/>
            <a:r>
              <a:rPr lang="pt-BR" b="0" kern="0" dirty="0"/>
              <a:t>rodovias (DAER, RS e SIE, SC)</a:t>
            </a:r>
          </a:p>
          <a:p>
            <a:pPr lvl="2"/>
            <a:r>
              <a:rPr lang="pt-BR" b="0" kern="0" dirty="0"/>
              <a:t>sistema elétrico (EPE)</a:t>
            </a:r>
          </a:p>
        </p:txBody>
      </p:sp>
      <p:pic>
        <p:nvPicPr>
          <p:cNvPr id="13" name="Imagem 1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4E1FB193-5A2B-4CCA-9FE6-2DEA8BA373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50" t="32606" r="31978" b="34017"/>
          <a:stretch/>
        </p:blipFill>
        <p:spPr bwMode="auto">
          <a:xfrm>
            <a:off x="4724400" y="2411288"/>
            <a:ext cx="7148950" cy="37626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1195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Barra Grande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37</a:t>
            </a:fld>
            <a:endParaRPr lang="pt-BR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Análise de resultados preliminares</a:t>
            </a:r>
          </a:p>
          <a:p>
            <a:pPr lvl="1"/>
            <a:r>
              <a:rPr lang="pt-BR" b="0" kern="0" dirty="0"/>
              <a:t>Conexão entre reservatórios muito ramificados. </a:t>
            </a:r>
          </a:p>
        </p:txBody>
      </p:sp>
      <p:pic>
        <p:nvPicPr>
          <p:cNvPr id="6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85A4F7F0-30E9-4095-BBED-EA377808B2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84" t="26979" r="32266" b="36087"/>
          <a:stretch/>
        </p:blipFill>
        <p:spPr bwMode="auto">
          <a:xfrm>
            <a:off x="1066800" y="1904999"/>
            <a:ext cx="7543800" cy="4484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8114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Barra Grande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38</a:t>
            </a:fld>
            <a:endParaRPr lang="pt-BR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Exercício completo</a:t>
            </a:r>
          </a:p>
          <a:p>
            <a:pPr lvl="1"/>
            <a:r>
              <a:rPr lang="pt-BR" kern="0" dirty="0"/>
              <a:t>Fase 0:</a:t>
            </a:r>
            <a:r>
              <a:rPr lang="pt-BR" b="0" kern="0" dirty="0"/>
              <a:t> queda mínima de 300m, distância máxima entre reservatório de 1500m, distância máxima às redes viária e elétrica de 10km.</a:t>
            </a:r>
          </a:p>
          <a:p>
            <a:pPr lvl="1"/>
            <a:endParaRPr lang="pt-BR" b="0" kern="0" dirty="0"/>
          </a:p>
        </p:txBody>
      </p:sp>
      <p:pic>
        <p:nvPicPr>
          <p:cNvPr id="6" name="Imagem 5" descr="Tela de computador com jogo&#10;&#10;Descrição gerada automaticamente">
            <a:extLst>
              <a:ext uri="{FF2B5EF4-FFF2-40B4-BE49-F238E27FC236}">
                <a16:creationId xmlns:a16="http://schemas.microsoft.com/office/drawing/2014/main" id="{3DF15F5B-496A-4705-AA8C-C6CAF77E49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t="16175" r="11469" b="30937"/>
          <a:stretch/>
        </p:blipFill>
        <p:spPr bwMode="auto">
          <a:xfrm>
            <a:off x="1066800" y="2286000"/>
            <a:ext cx="8869928" cy="39212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9458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Barra Grande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39</a:t>
            </a:fld>
            <a:endParaRPr lang="pt-BR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Exercício completo</a:t>
            </a:r>
          </a:p>
          <a:p>
            <a:pPr lvl="1"/>
            <a:r>
              <a:rPr lang="pt-BR" kern="0" dirty="0"/>
              <a:t>Fase 1:</a:t>
            </a:r>
            <a:r>
              <a:rPr lang="pt-BR" b="0" kern="0" dirty="0"/>
              <a:t> busca de alternativas locacionais considerando apenas a opção de 1000MW e 8h.</a:t>
            </a:r>
          </a:p>
          <a:p>
            <a:pPr lvl="1"/>
            <a:endParaRPr lang="pt-BR" b="0" kern="0" dirty="0"/>
          </a:p>
        </p:txBody>
      </p:sp>
      <p:pic>
        <p:nvPicPr>
          <p:cNvPr id="8" name="Imagem 7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6ED730C7-D225-4A35-BB91-2545990B9C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6" t="10269" r="2515" b="12452"/>
          <a:stretch/>
        </p:blipFill>
        <p:spPr bwMode="auto">
          <a:xfrm>
            <a:off x="1143000" y="1987435"/>
            <a:ext cx="7772400" cy="44224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432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1. Introdução</a:t>
            </a:r>
          </a:p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marL="63500" indent="0">
              <a:buNone/>
            </a:pPr>
            <a:r>
              <a:rPr lang="pt-BR" dirty="0"/>
              <a:t>5. Estudos de caso</a:t>
            </a:r>
          </a:p>
          <a:p>
            <a:pPr marL="63500" indent="0">
              <a:buNone/>
            </a:pPr>
            <a:r>
              <a:rPr lang="pt-BR" dirty="0"/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2630606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Barra Grande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40</a:t>
            </a:fld>
            <a:endParaRPr lang="pt-BR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Exercício completo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busca por melhores projetos para 1000MW com 4h e 1000MW com 8h .</a:t>
            </a:r>
          </a:p>
          <a:p>
            <a:pPr lvl="1"/>
            <a:endParaRPr lang="pt-BR" b="0" kern="0" dirty="0"/>
          </a:p>
        </p:txBody>
      </p:sp>
      <p:pic>
        <p:nvPicPr>
          <p:cNvPr id="6" name="Imagem 5" descr="Gráfico de superfície&#10;&#10;Descrição gerada automaticamente com confiança média">
            <a:extLst>
              <a:ext uri="{FF2B5EF4-FFF2-40B4-BE49-F238E27FC236}">
                <a16:creationId xmlns:a16="http://schemas.microsoft.com/office/drawing/2014/main" id="{F0EF26A7-47AE-46E8-BB10-B4845EFE3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5" t="20131" r="13058" b="23869"/>
          <a:stretch/>
        </p:blipFill>
        <p:spPr bwMode="auto">
          <a:xfrm>
            <a:off x="1143000" y="1981199"/>
            <a:ext cx="8305800" cy="43136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04AFE9F-DB88-4EB7-BD0D-9EC87857E1EF}"/>
              </a:ext>
            </a:extLst>
          </p:cNvPr>
          <p:cNvSpPr txBox="1"/>
          <p:nvPr/>
        </p:nvSpPr>
        <p:spPr>
          <a:xfrm>
            <a:off x="4876800" y="2209800"/>
            <a:ext cx="685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600" b="0" dirty="0">
                <a:solidFill>
                  <a:schemeClr val="bg1"/>
                </a:solidFill>
                <a:latin typeface="+mn-lt"/>
              </a:rPr>
              <a:t>4h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B0A8BB-B665-4E92-9A0C-E71A256B4ECC}"/>
              </a:ext>
            </a:extLst>
          </p:cNvPr>
          <p:cNvSpPr txBox="1"/>
          <p:nvPr/>
        </p:nvSpPr>
        <p:spPr>
          <a:xfrm>
            <a:off x="7543800" y="3657600"/>
            <a:ext cx="685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600" b="0" dirty="0">
                <a:solidFill>
                  <a:schemeClr val="bg1"/>
                </a:solidFill>
                <a:latin typeface="+mn-lt"/>
              </a:rPr>
              <a:t>8h</a:t>
            </a:r>
          </a:p>
        </p:txBody>
      </p:sp>
    </p:spTree>
    <p:extLst>
      <p:ext uri="{BB962C8B-B14F-4D97-AF65-F5344CB8AC3E}">
        <p14:creationId xmlns:p14="http://schemas.microsoft.com/office/powerpoint/2010/main" val="2955039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Barra Grande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41</a:t>
            </a:fld>
            <a:endParaRPr lang="pt-BR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9FD8CA-4527-4755-B93A-810731D6A841}"/>
              </a:ext>
            </a:extLst>
          </p:cNvPr>
          <p:cNvSpPr txBox="1">
            <a:spLocks/>
          </p:cNvSpPr>
          <p:nvPr/>
        </p:nvSpPr>
        <p:spPr bwMode="auto">
          <a:xfrm>
            <a:off x="419100" y="854476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Exercício completo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reservatórios e custos.</a:t>
            </a:r>
          </a:p>
          <a:p>
            <a:pPr lvl="1"/>
            <a:endParaRPr lang="pt-BR" b="0" kern="0" dirty="0"/>
          </a:p>
        </p:txBody>
      </p:sp>
      <p:pic>
        <p:nvPicPr>
          <p:cNvPr id="7" name="Imagem 6" descr="Tela de computador com mapa&#10;&#10;Descrição gerada automaticamente">
            <a:extLst>
              <a:ext uri="{FF2B5EF4-FFF2-40B4-BE49-F238E27FC236}">
                <a16:creationId xmlns:a16="http://schemas.microsoft.com/office/drawing/2014/main" id="{E1A7E731-09F6-455F-9477-AD93BC860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50" t="31322" r="18980" b="26829"/>
          <a:stretch/>
        </p:blipFill>
        <p:spPr bwMode="auto">
          <a:xfrm>
            <a:off x="1066799" y="1945640"/>
            <a:ext cx="8086829" cy="4378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28B7B7B-2C9E-4A84-A5A9-1ABEAC15A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5" t="51111" r="31875" b="36667"/>
          <a:stretch/>
        </p:blipFill>
        <p:spPr>
          <a:xfrm>
            <a:off x="4876800" y="1945640"/>
            <a:ext cx="7010400" cy="132955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72AB4E0-A222-4A51-AEA6-6E65EFD3AC68}"/>
              </a:ext>
            </a:extLst>
          </p:cNvPr>
          <p:cNvSpPr txBox="1"/>
          <p:nvPr/>
        </p:nvSpPr>
        <p:spPr>
          <a:xfrm>
            <a:off x="6629400" y="4953000"/>
            <a:ext cx="685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600" b="0" dirty="0">
                <a:solidFill>
                  <a:schemeClr val="bg1"/>
                </a:solidFill>
                <a:latin typeface="+mn-lt"/>
              </a:rPr>
              <a:t>8h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3A3809-F5F1-4FA2-9487-606536E28D45}"/>
              </a:ext>
            </a:extLst>
          </p:cNvPr>
          <p:cNvSpPr txBox="1"/>
          <p:nvPr/>
        </p:nvSpPr>
        <p:spPr>
          <a:xfrm>
            <a:off x="2628900" y="2743200"/>
            <a:ext cx="6858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600" b="0" dirty="0">
                <a:solidFill>
                  <a:schemeClr val="bg1"/>
                </a:solidFill>
                <a:latin typeface="+mn-lt"/>
              </a:rPr>
              <a:t>4h</a:t>
            </a:r>
          </a:p>
        </p:txBody>
      </p:sp>
    </p:spTree>
    <p:extLst>
      <p:ext uri="{BB962C8B-B14F-4D97-AF65-F5344CB8AC3E}">
        <p14:creationId xmlns:p14="http://schemas.microsoft.com/office/powerpoint/2010/main" val="2881746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Mato Grosso 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42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B002C9-D8D0-410F-895F-32CCAF59EE6C}"/>
              </a:ext>
            </a:extLst>
          </p:cNvPr>
          <p:cNvSpPr txBox="1">
            <a:spLocks/>
          </p:cNvSpPr>
          <p:nvPr/>
        </p:nvSpPr>
        <p:spPr bwMode="auto">
          <a:xfrm>
            <a:off x="381000" y="1068387"/>
            <a:ext cx="53340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Busca por uma diferença de 150 metros de elevação com distância de até 5km.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Importação de camada de áreas de pastagem no Brasil.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14020-2D01-40F7-B840-82FFE7456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42059"/>
            <a:ext cx="6000750" cy="54948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97875C7-17B4-4FDB-9465-0B6869649D56}"/>
              </a:ext>
            </a:extLst>
          </p:cNvPr>
          <p:cNvGrpSpPr/>
          <p:nvPr/>
        </p:nvGrpSpPr>
        <p:grpSpPr>
          <a:xfrm>
            <a:off x="10077167" y="4386474"/>
            <a:ext cx="1873250" cy="1850390"/>
            <a:chOff x="0" y="0"/>
            <a:chExt cx="1873250" cy="1850390"/>
          </a:xfrm>
        </p:grpSpPr>
        <p:pic>
          <p:nvPicPr>
            <p:cNvPr id="10" name="Picture 9" descr="Map&#10;&#10;Description automatically generated">
              <a:extLst>
                <a:ext uri="{FF2B5EF4-FFF2-40B4-BE49-F238E27FC236}">
                  <a16:creationId xmlns:a16="http://schemas.microsoft.com/office/drawing/2014/main" id="{97F4AC28-426D-493B-83F3-354FD9E25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73250" cy="185039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BDCC8D-8697-4B0F-8EC3-590ECF37FFA4}"/>
                </a:ext>
              </a:extLst>
            </p:cNvPr>
            <p:cNvSpPr/>
            <p:nvPr/>
          </p:nvSpPr>
          <p:spPr>
            <a:xfrm>
              <a:off x="622300" y="819150"/>
              <a:ext cx="133350" cy="1714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5913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Mato Grosso 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43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B002C9-D8D0-410F-895F-32CCAF59EE6C}"/>
              </a:ext>
            </a:extLst>
          </p:cNvPr>
          <p:cNvSpPr txBox="1">
            <a:spLocks/>
          </p:cNvSpPr>
          <p:nvPr/>
        </p:nvSpPr>
        <p:spPr bwMode="auto">
          <a:xfrm>
            <a:off x="4419600" y="990601"/>
            <a:ext cx="7162800" cy="528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A ferramenta de busca de candidatos do HERA foi utilizada para encontrar reservatórios superiores, conectados com o reservatório da UHE Jauru, com 4h de armazenamento e 1000 MW de potência instalada. Dentre os pontos identificados, o de menor orçamento foi simulado. O processo foi repetido para 8 h de armazenamento (figura ao lado).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2DA4-25E8-41E4-BDE5-76F0DE63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23616"/>
            <a:ext cx="3720789" cy="5211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772ECA-66AC-4A1B-B139-A1414A95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427" y="3823021"/>
            <a:ext cx="331589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85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Mato Grosso 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44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B002C9-D8D0-410F-895F-32CCAF59EE6C}"/>
              </a:ext>
            </a:extLst>
          </p:cNvPr>
          <p:cNvSpPr txBox="1">
            <a:spLocks/>
          </p:cNvSpPr>
          <p:nvPr/>
        </p:nvSpPr>
        <p:spPr bwMode="auto">
          <a:xfrm>
            <a:off x="228600" y="914400"/>
            <a:ext cx="5105400" cy="528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Uma nova busca foi feita dentro da área previamente identificada com diferença de elevação de 150 metros com até 5 km de distância, dessa vez procurando candidatos com ciclo fechado, e queda mínima de 350 metros entre o reservatório inferior e superior. Um único candidato foi encontrado.</a:t>
            </a:r>
            <a:endParaRPr lang="en-US" b="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1EE7A0-6989-447B-983E-88A1024B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351497"/>
            <a:ext cx="6067425" cy="3533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D56A38-22C2-4154-AA65-4F1C73DA1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657600"/>
            <a:ext cx="3367199" cy="26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547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Mato Grosso 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45</a:t>
            </a:fld>
            <a:endParaRPr lang="pt-BR" noProof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9DA528-F263-42B4-A80B-35D7BEA42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708968"/>
              </p:ext>
            </p:extLst>
          </p:nvPr>
        </p:nvGraphicFramePr>
        <p:xfrm>
          <a:off x="227542" y="1831815"/>
          <a:ext cx="11736916" cy="372777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106616605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92751432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11067426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853582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1697302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1361175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923412459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944443879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827454950"/>
                    </a:ext>
                  </a:extLst>
                </a:gridCol>
                <a:gridCol w="1221316">
                  <a:extLst>
                    <a:ext uri="{9D8B030D-6E8A-4147-A177-3AD203B41FA5}">
                      <a16:colId xmlns:a16="http://schemas.microsoft.com/office/drawing/2014/main" val="2099540427"/>
                    </a:ext>
                  </a:extLst>
                </a:gridCol>
              </a:tblGrid>
              <a:tr h="1207770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ID Projeto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Nome do Projeto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Queda bruta (m)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Potência (MW)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Tempo de geração (h)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Armazenamento (MWh)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Custo total (Milhões USD)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Custo USD/kW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600" dirty="0">
                          <a:effectLst/>
                        </a:rPr>
                        <a:t>Custo USD/kWh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5069828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 dirty="0">
                          <a:effectLst/>
                        </a:rPr>
                        <a:t>Ciclo aberto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 dirty="0">
                          <a:effectLst/>
                        </a:rPr>
                        <a:t>2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s2p2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209.01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1000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4000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757.98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757.98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189.5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413594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Ciclo aberto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10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s5p10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209.65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1000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4000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730.47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730.47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182.62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8699207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Ciclo aberto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s3p3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 dirty="0">
                          <a:effectLst/>
                        </a:rPr>
                        <a:t>226.58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1000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8000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798.77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798.77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99.85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5461666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Ciclo aberto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14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s6p14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225.76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1000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 dirty="0">
                          <a:effectLst/>
                        </a:rPr>
                        <a:t>8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8000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781.59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781.59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97.70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3365902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Ciclo fechado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16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s8p16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350.35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1000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>
                          <a:effectLst/>
                        </a:rPr>
                        <a:t>8000</a:t>
                      </a:r>
                      <a:endParaRPr lang="en-US" sz="24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 dirty="0">
                          <a:effectLst/>
                        </a:rPr>
                        <a:t>686.54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 dirty="0">
                          <a:effectLst/>
                        </a:rPr>
                        <a:t>686.54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600" dirty="0">
                          <a:effectLst/>
                        </a:rPr>
                        <a:t>85.82</a:t>
                      </a:r>
                      <a:endParaRPr lang="en-US" sz="24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49643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C08875-E278-422D-B476-90C4BA456FBB}"/>
              </a:ext>
            </a:extLst>
          </p:cNvPr>
          <p:cNvSpPr txBox="1"/>
          <p:nvPr/>
        </p:nvSpPr>
        <p:spPr>
          <a:xfrm>
            <a:off x="3048786" y="1209333"/>
            <a:ext cx="6094428" cy="47307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750"/>
              </a:spcBef>
              <a:spcAft>
                <a:spcPts val="800"/>
              </a:spcAft>
            </a:pPr>
            <a:r>
              <a:rPr lang="pt-BR" sz="2400" b="1" dirty="0">
                <a:solidFill>
                  <a:schemeClr val="tx1"/>
                </a:solidFill>
                <a:effectLst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Resumo dos candidatos simulados </a:t>
            </a:r>
            <a:endParaRPr lang="en-US" sz="3200" dirty="0">
              <a:solidFill>
                <a:schemeClr val="tx1"/>
              </a:solidFill>
              <a:effectLst/>
              <a:latin typeface="Minion" panose="02000503000000000000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63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Mato Grosso 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46</a:t>
            </a:fld>
            <a:endParaRPr lang="pt-BR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C08875-E278-422D-B476-90C4BA456FBB}"/>
              </a:ext>
            </a:extLst>
          </p:cNvPr>
          <p:cNvSpPr txBox="1"/>
          <p:nvPr/>
        </p:nvSpPr>
        <p:spPr>
          <a:xfrm>
            <a:off x="2438400" y="838200"/>
            <a:ext cx="8228814" cy="47307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Bef>
                <a:spcPts val="750"/>
              </a:spcBef>
              <a:spcAft>
                <a:spcPts val="800"/>
              </a:spcAft>
            </a:pPr>
            <a:r>
              <a:rPr lang="pt-BR" sz="2400" b="1" dirty="0">
                <a:solidFill>
                  <a:schemeClr val="tx1"/>
                </a:solidFill>
                <a:effectLst/>
                <a:latin typeface="Myriad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Detalhamento do orçamento dos candidatos simulados </a:t>
            </a:r>
            <a:endParaRPr lang="en-US" sz="3200" dirty="0">
              <a:solidFill>
                <a:schemeClr val="tx1"/>
              </a:solidFill>
              <a:effectLst/>
              <a:latin typeface="Minion" panose="02000503000000000000" pitchFamily="50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8B3009-E1F3-4CA5-AFDE-FEDC76336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756781"/>
              </p:ext>
            </p:extLst>
          </p:nvPr>
        </p:nvGraphicFramePr>
        <p:xfrm>
          <a:off x="381000" y="1636801"/>
          <a:ext cx="11571295" cy="432371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92000">
                  <a:extLst>
                    <a:ext uri="{9D8B030D-6E8A-4147-A177-3AD203B41FA5}">
                      <a16:colId xmlns:a16="http://schemas.microsoft.com/office/drawing/2014/main" val="47818840"/>
                    </a:ext>
                  </a:extLst>
                </a:gridCol>
                <a:gridCol w="569961">
                  <a:extLst>
                    <a:ext uri="{9D8B030D-6E8A-4147-A177-3AD203B41FA5}">
                      <a16:colId xmlns:a16="http://schemas.microsoft.com/office/drawing/2014/main" val="2635334742"/>
                    </a:ext>
                  </a:extLst>
                </a:gridCol>
                <a:gridCol w="694853">
                  <a:extLst>
                    <a:ext uri="{9D8B030D-6E8A-4147-A177-3AD203B41FA5}">
                      <a16:colId xmlns:a16="http://schemas.microsoft.com/office/drawing/2014/main" val="934339941"/>
                    </a:ext>
                  </a:extLst>
                </a:gridCol>
                <a:gridCol w="1046820">
                  <a:extLst>
                    <a:ext uri="{9D8B030D-6E8A-4147-A177-3AD203B41FA5}">
                      <a16:colId xmlns:a16="http://schemas.microsoft.com/office/drawing/2014/main" val="1518152381"/>
                    </a:ext>
                  </a:extLst>
                </a:gridCol>
                <a:gridCol w="933282">
                  <a:extLst>
                    <a:ext uri="{9D8B030D-6E8A-4147-A177-3AD203B41FA5}">
                      <a16:colId xmlns:a16="http://schemas.microsoft.com/office/drawing/2014/main" val="3163408863"/>
                    </a:ext>
                  </a:extLst>
                </a:gridCol>
                <a:gridCol w="933282">
                  <a:extLst>
                    <a:ext uri="{9D8B030D-6E8A-4147-A177-3AD203B41FA5}">
                      <a16:colId xmlns:a16="http://schemas.microsoft.com/office/drawing/2014/main" val="4210673602"/>
                    </a:ext>
                  </a:extLst>
                </a:gridCol>
                <a:gridCol w="1001405">
                  <a:extLst>
                    <a:ext uri="{9D8B030D-6E8A-4147-A177-3AD203B41FA5}">
                      <a16:colId xmlns:a16="http://schemas.microsoft.com/office/drawing/2014/main" val="3483263385"/>
                    </a:ext>
                  </a:extLst>
                </a:gridCol>
                <a:gridCol w="933282">
                  <a:extLst>
                    <a:ext uri="{9D8B030D-6E8A-4147-A177-3AD203B41FA5}">
                      <a16:colId xmlns:a16="http://schemas.microsoft.com/office/drawing/2014/main" val="2063928998"/>
                    </a:ext>
                  </a:extLst>
                </a:gridCol>
                <a:gridCol w="933282">
                  <a:extLst>
                    <a:ext uri="{9D8B030D-6E8A-4147-A177-3AD203B41FA5}">
                      <a16:colId xmlns:a16="http://schemas.microsoft.com/office/drawing/2014/main" val="1094737926"/>
                    </a:ext>
                  </a:extLst>
                </a:gridCol>
                <a:gridCol w="933282">
                  <a:extLst>
                    <a:ext uri="{9D8B030D-6E8A-4147-A177-3AD203B41FA5}">
                      <a16:colId xmlns:a16="http://schemas.microsoft.com/office/drawing/2014/main" val="841474237"/>
                    </a:ext>
                  </a:extLst>
                </a:gridCol>
                <a:gridCol w="933282">
                  <a:extLst>
                    <a:ext uri="{9D8B030D-6E8A-4147-A177-3AD203B41FA5}">
                      <a16:colId xmlns:a16="http://schemas.microsoft.com/office/drawing/2014/main" val="2743397461"/>
                    </a:ext>
                  </a:extLst>
                </a:gridCol>
                <a:gridCol w="933282">
                  <a:extLst>
                    <a:ext uri="{9D8B030D-6E8A-4147-A177-3AD203B41FA5}">
                      <a16:colId xmlns:a16="http://schemas.microsoft.com/office/drawing/2014/main" val="1831868898"/>
                    </a:ext>
                  </a:extLst>
                </a:gridCol>
                <a:gridCol w="933282">
                  <a:extLst>
                    <a:ext uri="{9D8B030D-6E8A-4147-A177-3AD203B41FA5}">
                      <a16:colId xmlns:a16="http://schemas.microsoft.com/office/drawing/2014/main" val="3393884817"/>
                    </a:ext>
                  </a:extLst>
                </a:gridCol>
              </a:tblGrid>
              <a:tr h="408618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gridSpan="10"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Custos em milhões USD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57252"/>
                  </a:ext>
                </a:extLst>
              </a:tr>
              <a:tr h="1395095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ID Projeto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Nome do Projeto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Custo total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Reservatório superior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</a:rPr>
                        <a:t>Reservatório inferior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Circuito hidráulico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Casa de força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Equipamentos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Conexão à rede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Acesso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Socioambiental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ts val="15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</a:rPr>
                        <a:t>Outros custos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extLst>
                  <a:ext uri="{0D108BD9-81ED-4DB2-BD59-A6C34878D82A}">
                    <a16:rowId xmlns:a16="http://schemas.microsoft.com/office/drawing/2014/main" val="13357895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Ciclo aberto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3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s3p3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798.77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75.77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88.81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6.04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341.9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5.59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0.57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51.87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228.22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169339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Ciclo aberto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14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s6p14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781.59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90.25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65.01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5.96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340.09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5.41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0.8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50.75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223.31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428623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Ciclo aberto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s2p2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757.98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69.18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55.56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6.67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354.58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5.42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0.78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49.22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216.57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9867409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Ciclo aberto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10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s5p10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730.47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48.2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0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60.2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6.59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353.13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5.43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0.77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47.43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208.7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0878914"/>
                  </a:ext>
                </a:extLst>
              </a:tr>
              <a:tr h="504000">
                <a:tc>
                  <a:txBody>
                    <a:bodyPr/>
                    <a:lstStyle/>
                    <a:p>
                      <a:pPr algn="ct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Ciclo fechado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16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s8p16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686.54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61.19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19.73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58.79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3.84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281.69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>
                          <a:effectLst/>
                        </a:rPr>
                        <a:t>17.89</a:t>
                      </a:r>
                      <a:endParaRPr lang="en-US" sz="200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2.68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44.58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500"/>
                        </a:lnSpc>
                        <a:spcBef>
                          <a:spcPts val="750"/>
                        </a:spcBef>
                      </a:pPr>
                      <a:r>
                        <a:rPr lang="pt-BR" sz="1400" dirty="0">
                          <a:effectLst/>
                        </a:rPr>
                        <a:t>196.15</a:t>
                      </a:r>
                      <a:endParaRPr lang="en-US" sz="2000" dirty="0">
                        <a:effectLst/>
                        <a:latin typeface="Minion" panose="02000503000000000000" pitchFamily="50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4253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705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A328-BD2F-403A-BCF4-70092135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Mato Grosso </a:t>
            </a:r>
            <a:endParaRPr lang="es-419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F3ECA-EE1F-4BEA-81FE-3E28E3EE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Conclusão:</a:t>
            </a:r>
            <a:r>
              <a:rPr lang="pt-BR" dirty="0"/>
              <a:t> o candidato de maior queda, embora seja de ciclo fechado e envolva a construção de dois reservatórios, tem menor orçamento do que os de ciclo aberto, que apesar de aproveitar um reservatório existente possuem menor queda. No próximo relatório incluiremos mais análises e resultados para esse estudo de caso.</a:t>
            </a:r>
            <a:endParaRPr lang="es-419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70B9A-8E9E-4824-A4E6-53BB35B0C0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57478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EA328-BD2F-403A-BCF4-70092135B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Reavaliação da penetração das reversíveis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F3ECA-EE1F-4BEA-81FE-3E28E3EEE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Resultado do estudo realizado no RT3: </a:t>
            </a:r>
            <a:r>
              <a:rPr lang="pt-BR" dirty="0" err="1"/>
              <a:t>UHRs</a:t>
            </a:r>
            <a:r>
              <a:rPr lang="pt-BR" dirty="0"/>
              <a:t> selecionadas com armazenamento de 24h e CAPEX de R$ 4.632/kW.</a:t>
            </a:r>
          </a:p>
          <a:p>
            <a:r>
              <a:rPr lang="pt-BR" dirty="0"/>
              <a:t>Estudos de casos apresentados no RT6:  variação dos custos para as usinas de 1000MW e tempos de geração de 4h a 8h entre R$650/kW (USD 3.575/kW, considerando câmbio de 5,50) e R$800/kW (USD 4.400/kW), abaixo do valor de entrada calculado no RT3.</a:t>
            </a:r>
            <a:endParaRPr lang="es-419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70B9A-8E9E-4824-A4E6-53BB35B0C0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49766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Rio de Janeiro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A2022-15F5-4A89-9F2B-F1236288E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4751429" cy="5484812"/>
          </a:xfrm>
        </p:spPr>
        <p:txBody>
          <a:bodyPr wrap="square" anchor="t">
            <a:normAutofit/>
          </a:bodyPr>
          <a:lstStyle/>
          <a:p>
            <a:pPr algn="l"/>
            <a:r>
              <a:rPr lang="pt-BR" dirty="0"/>
              <a:t>Inventário considerando</a:t>
            </a:r>
          </a:p>
          <a:p>
            <a:pPr lvl="1" algn="l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Topografia</a:t>
            </a:r>
          </a:p>
          <a:p>
            <a:pPr lvl="1" algn="l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Subestações e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LT</a:t>
            </a:r>
          </a:p>
          <a:p>
            <a:pPr lvl="1"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Estrada de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acesso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algn="l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Cobertura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vegetal</a:t>
            </a:r>
          </a:p>
          <a:p>
            <a:pPr algn="l"/>
            <a:r>
              <a:rPr lang="en-US" dirty="0" err="1"/>
              <a:t>Projetos</a:t>
            </a:r>
            <a:r>
              <a:rPr lang="en-US" dirty="0"/>
              <a:t> de 500 MW e 1000 MW</a:t>
            </a:r>
          </a:p>
          <a:p>
            <a:pPr lvl="1" algn="l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Dependendo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das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condições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locais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armazenamento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4h a 48h</a:t>
            </a:r>
          </a:p>
          <a:p>
            <a:pPr lvl="1"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52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projetos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inventariados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algn="l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0A3BCFEE-A6EF-4187-8211-8285A139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57" b="8578"/>
          <a:stretch/>
        </p:blipFill>
        <p:spPr>
          <a:xfrm>
            <a:off x="5208629" y="1295400"/>
            <a:ext cx="6907171" cy="39624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49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66547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702973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7049D-FC10-447C-B2E4-AECB504A3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Rio de Janeiro: 52 projetos identificados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F1A02-DDB1-4CA4-8DB6-D78E138C1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50</a:t>
            </a:fld>
            <a:endParaRPr lang="pt-BR" noProof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0F1A9BF-647E-43C2-AD51-944F994BE5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6800" y="1831686"/>
          <a:ext cx="3657600" cy="4416714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3074272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097598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429312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393480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36294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9991561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6028595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80647435"/>
                    </a:ext>
                  </a:extLst>
                </a:gridCol>
              </a:tblGrid>
              <a:tr h="1460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ID local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MW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Armaz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yriad Pro" panose="020B0503030403020204" pitchFamily="34" charset="0"/>
                      </a:endParaRP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Mm3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Queda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Total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$/kW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$/kWh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093216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1.15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765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250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125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915763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1.14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773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256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512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128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910238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2.01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436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262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525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131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580886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1.26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698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269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538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134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521535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1.45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606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274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547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137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6077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1.59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552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277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554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139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4624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1.86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472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282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564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141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69896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1.53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573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282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565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141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277761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1.56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565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290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580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145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899343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1.10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798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293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585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146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6449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1.58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555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302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603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151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067643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1.45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604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304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609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152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364737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1.55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567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312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156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598351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1.22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721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319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638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454882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1.16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754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323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645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719447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1.75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326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653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503940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1.54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569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328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656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90109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2.78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316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332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663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886077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705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338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675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884846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1.75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339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677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910111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1.86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473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340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680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170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184367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1.58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555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352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705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176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066843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1.18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744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361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723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181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6292842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4.27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206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849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212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9766150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1.35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650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463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926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231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901698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4.20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209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487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975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244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48783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id="{307AC77B-2CC9-4FAA-B3BD-CA123E0DEABC}"/>
              </a:ext>
            </a:extLst>
          </p:cNvPr>
          <p:cNvGraphicFramePr>
            <a:graphicFrameLocks/>
          </p:cNvGraphicFramePr>
          <p:nvPr/>
        </p:nvGraphicFramePr>
        <p:xfrm>
          <a:off x="6248400" y="1831686"/>
          <a:ext cx="3657600" cy="4416714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:a16="http://schemas.microsoft.com/office/drawing/2014/main" val="3074272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0975985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429312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6393480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36294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9991561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6028595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180647435"/>
                    </a:ext>
                  </a:extLst>
                </a:gridCol>
              </a:tblGrid>
              <a:tr h="1460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ID local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MW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Armaz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Mm3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Queda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Total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$/kW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$/kWh</a:t>
                      </a:r>
                    </a:p>
                  </a:txBody>
                  <a:tcPr marL="3562" marR="3562" marT="356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093216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2.28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771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565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565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141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220274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2.37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740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522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522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130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674539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2.43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499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499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125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308655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3.09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567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557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557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139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089013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2.26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776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672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672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467636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2.51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673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673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491023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2.14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820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663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663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1474273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4.46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394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806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806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202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101206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3.29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534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672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672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168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7726714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2.84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617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775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775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194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967397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2.73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643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889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889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222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173395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3.24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542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125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578265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2.55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688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358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716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90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090710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4.44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791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590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590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1186584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6.09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577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792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792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99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397990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8.86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595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727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727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8228985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8.54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617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729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729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649205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8.69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606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1111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1111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93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302933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13.83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762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781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781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525927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14.50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726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691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691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29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804035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18.61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566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772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772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0846427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17.85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590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958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958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266976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52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15.63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674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858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858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82313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53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17.00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620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1366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1366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446429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24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20.05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525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646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646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27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141512"/>
                  </a:ext>
                </a:extLst>
              </a:tr>
              <a:tr h="99738"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55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1000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48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39.76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530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818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818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Myriad Pro" panose="020B0503030403020204" pitchFamily="34" charset="0"/>
                        </a:rPr>
                        <a:t>17</a:t>
                      </a:r>
                    </a:p>
                  </a:txBody>
                  <a:tcPr marL="3562" marR="3562" marT="356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92980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B023915-BBC6-4DEA-A6BA-33DDE545D18D}"/>
              </a:ext>
            </a:extLst>
          </p:cNvPr>
          <p:cNvSpPr txBox="1"/>
          <p:nvPr/>
        </p:nvSpPr>
        <p:spPr>
          <a:xfrm>
            <a:off x="2362200" y="1219200"/>
            <a:ext cx="6635150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500 MW                                                                1000 MW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85685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8F4E3-7235-4931-B05D-3BE1DE60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Custo para 500MW, 4 horas de armazenamento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74293-DFB7-4EFF-9E5D-B39C199A7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C0899-DAD4-48F4-A025-BCD0A68F2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51</a:t>
            </a:fld>
            <a:endParaRPr lang="pt-BR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BF8BA-43F8-4E81-8D91-1428F043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661" y="1387539"/>
            <a:ext cx="7680960" cy="501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29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4B750-4CC9-41E5-BCB4-FACE8D2CA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Custo para 1000MW, 4 horas de armazenamento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49ED6-FF03-41EC-9A34-99F12AE00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E179A-913F-435A-992F-127C67476B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52</a:t>
            </a:fld>
            <a:endParaRPr lang="pt-BR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FF5AE-00A4-4691-AA5D-3B013F1A9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504" y="1384082"/>
            <a:ext cx="7680960" cy="50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88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4A2E-6B51-4C8E-971A-F266B64C6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Composição de custos para 1000MW, 4 horas de armazenamento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6D24-BD80-47FD-9CAA-1B7DBEEDE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EAFBE5-764E-4234-839D-DC0F0C7753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53</a:t>
            </a:fld>
            <a:endParaRPr lang="pt-BR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FC686-8E9E-4977-91D7-F3761C500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87" y="1385904"/>
            <a:ext cx="7680960" cy="501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72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495C-533E-450A-B1F8-6A14AD7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para 1000 MW variando armazenamento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11D2-9358-4085-A47A-73E0F5D34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54</a:t>
            </a:fld>
            <a:endParaRPr lang="pt-BR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979A4-555B-410A-B65F-2C51DF0EB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5" t="14172" r="17970" b="19162"/>
          <a:stretch/>
        </p:blipFill>
        <p:spPr>
          <a:xfrm>
            <a:off x="366252" y="1068388"/>
            <a:ext cx="3505200" cy="2438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04EA2-B47C-44D1-B8AE-C6808303C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7" t="11961" r="22656" b="21372"/>
          <a:stretch/>
        </p:blipFill>
        <p:spPr>
          <a:xfrm>
            <a:off x="4450325" y="1075763"/>
            <a:ext cx="3505201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B79161-13D9-464B-8C7C-C667FF588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9" t="13508" r="24415" b="19826"/>
          <a:stretch/>
        </p:blipFill>
        <p:spPr>
          <a:xfrm>
            <a:off x="8534400" y="1075762"/>
            <a:ext cx="3505200" cy="2438401"/>
          </a:xfrm>
          <a:prstGeom prst="rect">
            <a:avLst/>
          </a:prstGeom>
        </p:spPr>
      </p:pic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70F1160-23EE-438C-BB1D-96AC259508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66657" y="4453963"/>
          <a:ext cx="10839543" cy="178306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33811">
                  <a:extLst>
                    <a:ext uri="{9D8B030D-6E8A-4147-A177-3AD203B41FA5}">
                      <a16:colId xmlns:a16="http://schemas.microsoft.com/office/drawing/2014/main" val="3395913305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593275969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22431236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3994565066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100023877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580163210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666135350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3127291513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848447489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1823354699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1925087292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316453101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1993839299"/>
                    </a:ext>
                  </a:extLst>
                </a:gridCol>
              </a:tblGrid>
              <a:tr h="447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Armaz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b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horas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Vol. </a:t>
                      </a:r>
                      <a:b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Mm</a:t>
                      </a:r>
                      <a:r>
                        <a:rPr lang="en-US" sz="1600" b="1" u="none" strike="noStrike" baseline="300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Res Sup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Res Inf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Túnel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Casa F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Equip.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Conex.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Acesso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Outros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$/kW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$/kWh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17974954"/>
                  </a:ext>
                </a:extLst>
              </a:tr>
              <a:tr h="429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extLst>
                  <a:ext uri="{0D108BD9-81ED-4DB2-BD59-A6C34878D82A}">
                    <a16:rowId xmlns:a16="http://schemas.microsoft.com/office/drawing/2014/main" val="39948283"/>
                  </a:ext>
                </a:extLst>
              </a:tr>
              <a:tr h="429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extLst>
                  <a:ext uri="{0D108BD9-81ED-4DB2-BD59-A6C34878D82A}">
                    <a16:rowId xmlns:a16="http://schemas.microsoft.com/office/drawing/2014/main" val="2290090640"/>
                  </a:ext>
                </a:extLst>
              </a:tr>
              <a:tr h="429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48h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extLst>
                  <a:ext uri="{0D108BD9-81ED-4DB2-BD59-A6C34878D82A}">
                    <a16:rowId xmlns:a16="http://schemas.microsoft.com/office/drawing/2014/main" val="69823370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74BCDE1-BA9B-4321-9F6E-2916DF491941}"/>
              </a:ext>
            </a:extLst>
          </p:cNvPr>
          <p:cNvSpPr txBox="1"/>
          <p:nvPr/>
        </p:nvSpPr>
        <p:spPr>
          <a:xfrm>
            <a:off x="1600200" y="3514163"/>
            <a:ext cx="911619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4h                                                           24h                                                     48h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1088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18B3-CCE0-4978-9D87-9CD253A0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do estudo de caso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5B67-D632-43E1-B9F2-00A8B9AC5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sz="2000" dirty="0"/>
              <a:t>Usabilidade da ferramenta comprovada para gerar projetos e orçamentos preliminares de reversíveis.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sz="1600" dirty="0"/>
              <a:t>Diferença entre um bom potencial e bom projeto é nítida (locais inacessíveis e/ou com floresta intacta)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sz="2000" dirty="0"/>
              <a:t>A construção em áreas degradadas é chave para projetos de baixo impacto.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sz="1600" dirty="0"/>
              <a:t>Reservatórios pequenos e túnel descendo a encosta.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sz="1600" dirty="0"/>
              <a:t>Apesar de degradado, observar se são áreas legalmente protegidas (filtro)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sz="2000" dirty="0"/>
              <a:t>Engenharia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sz="1600" dirty="0"/>
              <a:t>Custo unitário de túnel para considerar seção transversal e comprimento </a:t>
            </a:r>
            <a:r>
              <a:rPr lang="pt-BR" sz="1600" dirty="0">
                <a:sym typeface="Wingdings" panose="05000000000000000000" pitchFamily="2" charset="2"/>
              </a:rPr>
              <a:t> capturar </a:t>
            </a:r>
            <a:r>
              <a:rPr lang="pt-BR" sz="1600" dirty="0"/>
              <a:t>ganhos de escala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sz="1600" dirty="0"/>
              <a:t>Custos de acesso e conexão à rede talvez possam ser melhorados para também considerar o terreno (traçado ótimo considerando declividade ou áreas ambientalmente sensíveis). Hoje representam pequena fração de custos.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sz="1600" dirty="0"/>
              <a:t>Projetos similares em engenharia e custo possíveis. Ganhos de escala para caso de múltiplos projetos.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sz="2000" dirty="0"/>
              <a:t>Sensibilidade de custos à potência instalada e energia armazenada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sz="1600" dirty="0"/>
              <a:t>Aumento de custo para armazenar mais energia é devido à aumento da altura e comprimento das barragens dos reservatórios superior e inferior.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sz="1600" dirty="0"/>
              <a:t>Um aumento da energia armazenada para mesma potência, aumenta (um pouco) o $/kW, mas o $/kWh diminui.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sz="1600" dirty="0"/>
              <a:t>Bem diferente das baterias, cujo custo cresce basicamente de forma linear com a energia (antecedente da CTEEP ISA).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0FAE8-35C5-400C-BD29-797FA2C5D0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29519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/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416583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dirty="0"/>
              <a:t>Produção científica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Artigo submetido à WRR: revisão submetida em dezembro após comentários finais dos editores.</a:t>
            </a:r>
          </a:p>
          <a:p>
            <a:pPr marL="411162" lvl="1" indent="0">
              <a:spcAft>
                <a:spcPts val="600"/>
              </a:spcAft>
              <a:buNone/>
            </a:pPr>
            <a:r>
              <a:rPr lang="pt-BR" sz="1400" i="1" dirty="0"/>
              <a:t>	</a:t>
            </a:r>
            <a:r>
              <a:rPr lang="pt-BR" sz="1300" i="1" dirty="0"/>
              <a:t>An integer programming model for the selection </a:t>
            </a:r>
            <a:r>
              <a:rPr lang="pt-BR" sz="1300" i="1" dirty="0" err="1"/>
              <a:t>of</a:t>
            </a:r>
            <a:r>
              <a:rPr lang="pt-BR" sz="1300" i="1" dirty="0"/>
              <a:t> pumped-hydro storage projects</a:t>
            </a:r>
            <a:endParaRPr lang="pt-BR" sz="1300" dirty="0"/>
          </a:p>
          <a:p>
            <a:pPr lvl="1">
              <a:spcAft>
                <a:spcPts val="600"/>
              </a:spcAft>
            </a:pPr>
            <a:r>
              <a:rPr lang="pt-BR" dirty="0"/>
              <a:t>Artigos aprovados para XXVI SNPTEE: Informes Técnicos entregues em setembro, em análise</a:t>
            </a: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300" i="1" dirty="0"/>
              <a:t>	Identificação de locais para a construção de projetos de usinas hidrelétricas reversíveis 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300" i="1" dirty="0"/>
              <a:t>	Desafios regulatórios para inserção das usinas hidrelétricas reversíveis no Brasil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300" i="1" dirty="0"/>
              <a:t>	A perspectiva socioambiental na seleção de sistemas de armazenamento de energia para o sistema elétrico de potência: uma abordagem multicritério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Dissertação de mestrado na PUC-Rio aprovada e certificada:</a:t>
            </a:r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Modelo para seleção de locais para a implantação de usinas hidrelétricas reversíveis: uma abordagem baseada em sistema de informação geográfica</a:t>
            </a:r>
          </a:p>
          <a:p>
            <a:pPr marL="411162" lvl="1" indent="0" algn="l">
              <a:spcAft>
                <a:spcPts val="600"/>
              </a:spcAft>
              <a:buNone/>
            </a:pPr>
            <a:endParaRPr lang="pt-BR" sz="1300" i="1" dirty="0"/>
          </a:p>
          <a:p>
            <a:pPr>
              <a:spcAft>
                <a:spcPts val="600"/>
              </a:spcAft>
            </a:pPr>
            <a:r>
              <a:rPr lang="pt-BR" dirty="0"/>
              <a:t>IHA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Apresentação dos desenvolvimentos deste P&amp;D</a:t>
            </a:r>
            <a:endParaRPr lang="pt-BR" dirty="0">
              <a:highlight>
                <a:srgbClr val="FFFF00"/>
              </a:highlight>
            </a:endParaRPr>
          </a:p>
          <a:p>
            <a:pPr lvl="1">
              <a:spcAft>
                <a:spcPts val="600"/>
              </a:spcAft>
            </a:pPr>
            <a:endParaRPr lang="pt-BR" sz="1300" i="1" dirty="0"/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57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Contribuições externas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44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r>
              <a:rPr lang="pt-BR" dirty="0"/>
              <a:t>Próximas atividades</a:t>
            </a:r>
          </a:p>
          <a:p>
            <a:pPr lvl="1"/>
            <a:r>
              <a:rPr lang="pt-BR" dirty="0"/>
              <a:t>Continuidade das atividades de concepção metodológica, definição dos critérios gerais relacionados à ferramenta de </a:t>
            </a:r>
            <a:r>
              <a:rPr lang="pt-BR" i="1" dirty="0" err="1"/>
              <a:t>screening</a:t>
            </a:r>
            <a:r>
              <a:rPr lang="pt-BR" i="1" dirty="0"/>
              <a:t> </a:t>
            </a:r>
            <a:r>
              <a:rPr lang="pt-BR" dirty="0"/>
              <a:t>e às planilhas do módulo de engenharia. </a:t>
            </a:r>
          </a:p>
          <a:p>
            <a:pPr lvl="1"/>
            <a:r>
              <a:rPr lang="pt-BR" dirty="0"/>
              <a:t>Enfoque nas atividades relacionadas ao desenvolvimento do modelo computacional e nos estudos de casos.</a:t>
            </a:r>
          </a:p>
          <a:p>
            <a:pPr lvl="1"/>
            <a:r>
              <a:rPr lang="pt-PT" dirty="0"/>
              <a:t>Discussão das três propostas regulatórias, apresentadas no RT4 com os órgãos de planejamento (EPE e ONS), bem como os órgãos reguladores do mercado de energia (ANEEL e ANP).</a:t>
            </a:r>
          </a:p>
          <a:p>
            <a:pPr lvl="1"/>
            <a:r>
              <a:rPr lang="pt-PT" dirty="0"/>
              <a:t>Reavaliação dos resultados do </a:t>
            </a:r>
            <a:r>
              <a:rPr lang="pt-PT" i="1" dirty="0"/>
              <a:t>top-down</a:t>
            </a:r>
            <a:r>
              <a:rPr lang="pt-PT" dirty="0"/>
              <a:t> a partir dos custos gerados nos estudos de caso.</a:t>
            </a:r>
            <a:endParaRPr lang="pt-BR" dirty="0"/>
          </a:p>
          <a:p>
            <a:r>
              <a:rPr lang="pt-BR" dirty="0"/>
              <a:t>Desafios</a:t>
            </a:r>
          </a:p>
          <a:p>
            <a:pPr lvl="1"/>
            <a:r>
              <a:rPr lang="pt-BR" dirty="0"/>
              <a:t>Avanços do grupo de especialistas para a definição de critérios e elaboração de soluções simplificadas de projeto para o módulo de engenharia.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58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b="1" dirty="0"/>
              <a:t>Próximos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4033032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r>
              <a:rPr lang="pt-BR" dirty="0"/>
              <a:t>Atividades desenvolvidas entre setembro e novembro de 2021.</a:t>
            </a:r>
          </a:p>
          <a:p>
            <a:r>
              <a:rPr lang="pt-BR" dirty="0"/>
              <a:t>Continuidade dos contatos com a GE em setembro para definição do comportamento dos coeficientes da função de custo do </a:t>
            </a:r>
            <a:r>
              <a:rPr lang="pt-BR" i="1" dirty="0" err="1"/>
              <a:t>screening</a:t>
            </a:r>
            <a:r>
              <a:rPr lang="pt-BR" dirty="0"/>
              <a:t>.</a:t>
            </a:r>
          </a:p>
          <a:p>
            <a:r>
              <a:rPr lang="pt-BR" dirty="0"/>
              <a:t>Início dos trabalhos de equipe externa de especialistas em projeto de engenharia para adaptar critérios de usinas convencionais para as reversíveis.</a:t>
            </a:r>
          </a:p>
          <a:p>
            <a:r>
              <a:rPr lang="pt-BR" dirty="0"/>
              <a:t>Antecipação do desenvolvimento de estudos de caso e análise de resultados utilizando a ferramenta de </a:t>
            </a:r>
            <a:r>
              <a:rPr lang="pt-BR" i="1" dirty="0" err="1"/>
              <a:t>screening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7869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7</a:t>
            </a:fld>
            <a:endParaRPr lang="pt-BR" noProof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9DF9DC8-C3EC-4246-92C2-DF0DC7035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729360" y="143393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2E2D8BC-2FF4-4BE6-9001-462E2C3B6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3845"/>
          <a:stretch/>
        </p:blipFill>
        <p:spPr>
          <a:xfrm>
            <a:off x="517612" y="1066800"/>
            <a:ext cx="11156776" cy="420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2FFD308-F640-409F-8B81-E373FC552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729360" y="143393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E29EF99-D7D5-40D6-8470-3DD8D535C3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98" b="48730"/>
          <a:stretch/>
        </p:blipFill>
        <p:spPr>
          <a:xfrm>
            <a:off x="517612" y="1704571"/>
            <a:ext cx="11156776" cy="40598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753A808-A2A1-4C30-8643-3B29A768D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820"/>
          <a:stretch/>
        </p:blipFill>
        <p:spPr>
          <a:xfrm>
            <a:off x="517612" y="1066800"/>
            <a:ext cx="11156776" cy="67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91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9</a:t>
            </a:fld>
            <a:endParaRPr lang="pt-BR" noProof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3B51A3-85B9-4D17-990F-AB8980032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729360" y="143393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06BCC16-8A0F-4467-9089-6E8143823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820"/>
          <a:stretch/>
        </p:blipFill>
        <p:spPr>
          <a:xfrm>
            <a:off x="517612" y="1066800"/>
            <a:ext cx="11156776" cy="6714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FDE19A-0804-46E6-B6D3-8018C38A2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108" b="19689"/>
          <a:stretch/>
        </p:blipFill>
        <p:spPr>
          <a:xfrm>
            <a:off x="517612" y="1695710"/>
            <a:ext cx="11156776" cy="469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99327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2975</Words>
  <Application>Microsoft Office PowerPoint</Application>
  <PresentationFormat>Widescreen</PresentationFormat>
  <Paragraphs>949</Paragraphs>
  <Slides>59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59</vt:i4>
      </vt:variant>
    </vt:vector>
  </HeadingPairs>
  <TitlesOfParts>
    <vt:vector size="69" baseType="lpstr">
      <vt:lpstr>Tahoma</vt:lpstr>
      <vt:lpstr>Wingdings</vt:lpstr>
      <vt:lpstr>Cambria Math</vt:lpstr>
      <vt:lpstr>Myriad Pro Light</vt:lpstr>
      <vt:lpstr>Minion</vt:lpstr>
      <vt:lpstr>Myriad Pro Black</vt:lpstr>
      <vt:lpstr>Myriad Pro</vt:lpstr>
      <vt:lpstr>Arial</vt:lpstr>
      <vt:lpstr>PSR_Template_PPT_3.1_por</vt:lpstr>
      <vt:lpstr>1_PSR_Template_PPT_3.1_por</vt:lpstr>
      <vt:lpstr>Apresentação do PowerPoint</vt:lpstr>
      <vt:lpstr>P&amp;D - Usinas Hidrelétricas Reversíveis</vt:lpstr>
      <vt:lpstr>Apresentação do PowerPoint</vt:lpstr>
      <vt:lpstr>Sumário</vt:lpstr>
      <vt:lpstr>Sumário</vt:lpstr>
      <vt:lpstr>Introdução</vt:lpstr>
      <vt:lpstr>Introdução</vt:lpstr>
      <vt:lpstr>Introdução</vt:lpstr>
      <vt:lpstr>Introdução</vt:lpstr>
      <vt:lpstr>Introdução</vt:lpstr>
      <vt:lpstr>Sumário</vt:lpstr>
      <vt:lpstr>Sumário</vt:lpstr>
      <vt:lpstr>Estado da arte das UHRs</vt:lpstr>
      <vt:lpstr>Sumário</vt:lpstr>
      <vt:lpstr>Sumário</vt:lpstr>
      <vt:lpstr>Desenvolvimento de algoritmos</vt:lpstr>
      <vt:lpstr>Filtros simples para redução da área de busca</vt:lpstr>
      <vt:lpstr>Reservatórios em cursos de rios com diques</vt:lpstr>
      <vt:lpstr>Volumes e custos</vt:lpstr>
      <vt:lpstr>Sumário</vt:lpstr>
      <vt:lpstr>Arranjos de engenharia</vt:lpstr>
      <vt:lpstr>Sumário</vt:lpstr>
      <vt:lpstr>Modelo computacional</vt:lpstr>
      <vt:lpstr>Estabilização e melhoria da interface</vt:lpstr>
      <vt:lpstr>Ferramentas para definição de filtros</vt:lpstr>
      <vt:lpstr>Ferramentas para a definição de diques</vt:lpstr>
      <vt:lpstr>Sumário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Barra Grande</vt:lpstr>
      <vt:lpstr>Reservatório da UHE Barra Grande</vt:lpstr>
      <vt:lpstr>Reservatório da UHE Barra Grande</vt:lpstr>
      <vt:lpstr>Reservatório da UHE Barra Grande</vt:lpstr>
      <vt:lpstr>Reservatório da UHE Barra Grande</vt:lpstr>
      <vt:lpstr>Reservatório da UHE Barra Grande</vt:lpstr>
      <vt:lpstr>Mato Grosso </vt:lpstr>
      <vt:lpstr>Mato Grosso </vt:lpstr>
      <vt:lpstr>Mato Grosso </vt:lpstr>
      <vt:lpstr>Mato Grosso </vt:lpstr>
      <vt:lpstr>Mato Grosso </vt:lpstr>
      <vt:lpstr>Mato Grosso </vt:lpstr>
      <vt:lpstr>Reavaliação da penetração das reversíveis</vt:lpstr>
      <vt:lpstr>Rio de Janeiro</vt:lpstr>
      <vt:lpstr>Rio de Janeiro: 52 projetos identificados</vt:lpstr>
      <vt:lpstr>Custo para 500MW, 4 horas de armazenamento</vt:lpstr>
      <vt:lpstr>Custo para 1000MW, 4 horas de armazenamento</vt:lpstr>
      <vt:lpstr>Composição de custos para 1000MW, 4 horas de armazenamento</vt:lpstr>
      <vt:lpstr>Exemplo para 1000 MW variando armazenamento </vt:lpstr>
      <vt:lpstr>Conclusões do estudo de caso</vt:lpstr>
      <vt:lpstr>Sumário</vt:lpstr>
      <vt:lpstr>Contribuições externas </vt:lpstr>
      <vt:lpstr>Próximos atividades e desafios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Rodolpho Albuquerque</cp:lastModifiedBy>
  <cp:revision>135</cp:revision>
  <dcterms:created xsi:type="dcterms:W3CDTF">2021-02-05T13:54:58Z</dcterms:created>
  <dcterms:modified xsi:type="dcterms:W3CDTF">2021-12-21T17:01:25Z</dcterms:modified>
</cp:coreProperties>
</file>